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58" r:id="rId5"/>
    <p:sldId id="257" r:id="rId6"/>
    <p:sldId id="262" r:id="rId7"/>
    <p:sldId id="264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5" autoAdjust="0"/>
    <p:restoredTop sz="94660" autoAdjust="0"/>
  </p:normalViewPr>
  <p:slideViewPr>
    <p:cSldViewPr snapToGrid="0">
      <p:cViewPr varScale="1">
        <p:scale>
          <a:sx n="64" d="100"/>
          <a:sy n="64" d="100"/>
        </p:scale>
        <p:origin x="390" y="78"/>
      </p:cViewPr>
      <p:guideLst>
        <p:guide orient="horz" pos="2160"/>
        <p:guide pos="384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PIUG\CEPIUG%20meetings\2016\Tool_Survey_Data_16120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PIUG\CEPIUG%20meetings\2016\Tool_Survey_Data_161201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PIUG\CEPIUG%20meetings\2016\Tool_Survey_Data_161201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PIUG\CEPIUG%20meetings\2016\Tool_Survey_Data_161201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PIUG\CEPIUG%20meetings\2016\Tool_Survey_Data_16120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r>
              <a:rPr lang="it-IT"/>
              <a:t>What is your main area of activity?</a:t>
            </a:r>
          </a:p>
        </c:rich>
      </c:tx>
      <c:layout>
        <c:manualLayout>
          <c:xMode val="edge"/>
          <c:yMode val="edge"/>
          <c:x val="0.29166721347331587"/>
          <c:y val="3.208556149732620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805575570976377"/>
          <c:y val="0.19251336898395721"/>
          <c:w val="0.46701468067538904"/>
          <c:h val="0.71925133689839571"/>
        </c:manualLayout>
      </c:layout>
      <c:pie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333333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E4EE-466E-B7AF-B552F9295EB4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4EE-466E-B7AF-B552F9295EB4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E4EE-466E-B7AF-B552F9295EB4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E4EE-466E-B7AF-B552F9295EB4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E4EE-466E-B7AF-B552F9295EB4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E4EE-466E-B7AF-B552F9295EB4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E4EE-466E-B7AF-B552F9295EB4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E4EE-466E-B7AF-B552F9295EB4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E4EE-466E-B7AF-B552F9295EB4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E4EE-466E-B7AF-B552F9295EB4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E4EE-466E-B7AF-B552F9295EB4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E4EE-466E-B7AF-B552F9295EB4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8-E4EE-466E-B7AF-B552F9295EB4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A-E4EE-466E-B7AF-B552F9295EB4}"/>
              </c:ext>
            </c:extLst>
          </c:dPt>
          <c:cat>
            <c:strRef>
              <c:f>'Question 1'!$A$4:$A$17</c:f>
              <c:strCache>
                <c:ptCount val="14"/>
                <c:pt idx="0">
                  <c:v>Agriculture</c:v>
                </c:pt>
                <c:pt idx="1">
                  <c:v>Automotive/Mechanical</c:v>
                </c:pt>
                <c:pt idx="2">
                  <c:v>Biotechnology</c:v>
                </c:pt>
                <c:pt idx="3">
                  <c:v>Chemistry</c:v>
                </c:pt>
                <c:pt idx="4">
                  <c:v>Cosmetic/ personal care</c:v>
                </c:pt>
                <c:pt idx="5">
                  <c:v>Electronics</c:v>
                </c:pt>
                <c:pt idx="6">
                  <c:v>Energy</c:v>
                </c:pt>
                <c:pt idx="7">
                  <c:v>Food industry</c:v>
                </c:pt>
                <c:pt idx="8">
                  <c:v>Healthcare</c:v>
                </c:pt>
                <c:pt idx="9">
                  <c:v>Information Science</c:v>
                </c:pt>
                <c:pt idx="10">
                  <c:v>IT/ITC</c:v>
                </c:pt>
                <c:pt idx="11">
                  <c:v>Packaging</c:v>
                </c:pt>
                <c:pt idx="12">
                  <c:v>Pharma</c:v>
                </c:pt>
                <c:pt idx="13">
                  <c:v>Other (please specify)</c:v>
                </c:pt>
              </c:strCache>
            </c:strRef>
          </c:cat>
          <c:val>
            <c:numRef>
              <c:f>'Question 1'!$C$4:$C$17</c:f>
              <c:numCache>
                <c:formatCode>0.0%</c:formatCode>
                <c:ptCount val="14"/>
                <c:pt idx="0">
                  <c:v>1.9E-2</c:v>
                </c:pt>
                <c:pt idx="1">
                  <c:v>0.129</c:v>
                </c:pt>
                <c:pt idx="2">
                  <c:v>6.5000000000000002E-2</c:v>
                </c:pt>
                <c:pt idx="3">
                  <c:v>0.17100000000000001</c:v>
                </c:pt>
                <c:pt idx="4">
                  <c:v>1.9E-2</c:v>
                </c:pt>
                <c:pt idx="5">
                  <c:v>7.5999999999999998E-2</c:v>
                </c:pt>
                <c:pt idx="6">
                  <c:v>5.2999999999999999E-2</c:v>
                </c:pt>
                <c:pt idx="7">
                  <c:v>4.9000000000000002E-2</c:v>
                </c:pt>
                <c:pt idx="8">
                  <c:v>3.4000000000000002E-2</c:v>
                </c:pt>
                <c:pt idx="9">
                  <c:v>6.8000000000000005E-2</c:v>
                </c:pt>
                <c:pt idx="10">
                  <c:v>4.9000000000000002E-2</c:v>
                </c:pt>
                <c:pt idx="11">
                  <c:v>1.4999999999999999E-2</c:v>
                </c:pt>
                <c:pt idx="12">
                  <c:v>9.9000000000000005E-2</c:v>
                </c:pt>
                <c:pt idx="13">
                  <c:v>0.152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E4EE-466E-B7AF-B552F9295E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EEEEEE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9791776027996499"/>
          <c:y val="0.15775401069518716"/>
          <c:w val="0.2881949912510936"/>
          <c:h val="0.78877005347593587"/>
        </c:manualLayout>
      </c:layout>
      <c:overlay val="0"/>
      <c:spPr>
        <a:solidFill>
          <a:srgbClr val="FFFFFF"/>
        </a:solidFill>
        <a:ln w="3175">
          <a:solidFill>
            <a:srgbClr val="333333"/>
          </a:solidFill>
          <a:prstDash val="solid"/>
        </a:ln>
      </c:spPr>
      <c:txPr>
        <a:bodyPr/>
        <a:lstStyle/>
        <a:p>
          <a:pPr>
            <a:defRPr sz="845" b="0" i="0" u="none" strike="noStrike" baseline="0">
              <a:solidFill>
                <a:srgbClr val="333333"/>
              </a:solidFill>
              <a:latin typeface="Microsoft Sans Serif"/>
              <a:ea typeface="Microsoft Sans Serif"/>
              <a:cs typeface="Microsoft Sans Serif"/>
            </a:defRPr>
          </a:pPr>
          <a:endParaRPr lang="it-IT"/>
        </a:p>
      </c:txPr>
    </c:legend>
    <c:plotVisOnly val="1"/>
    <c:dispBlanksAs val="zero"/>
    <c:showDLblsOverMax val="0"/>
  </c:chart>
  <c:spPr>
    <a:solidFill>
      <a:srgbClr val="EEEEEE"/>
    </a:solidFill>
    <a:ln w="3175">
      <a:solidFill>
        <a:srgbClr val="333333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333333"/>
          </a:solidFill>
          <a:latin typeface="Microsoft Sans Serif"/>
          <a:ea typeface="Microsoft Sans Serif"/>
          <a:cs typeface="Microsoft Sans Serif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r>
              <a:rPr lang="it-IT"/>
              <a:t>What kind of patent searching related activities are you involved in?</a:t>
            </a:r>
          </a:p>
        </c:rich>
      </c:tx>
      <c:layout>
        <c:manualLayout>
          <c:xMode val="edge"/>
          <c:yMode val="edge"/>
          <c:x val="0.11284740449110527"/>
          <c:y val="3.208556149732620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152798381887447"/>
          <c:y val="0.21657754010695188"/>
          <c:w val="0.85416811484123201"/>
          <c:h val="0.336898395721925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333333"/>
              </a:solidFill>
              <a:prstDash val="solid"/>
            </a:ln>
          </c:spPr>
          <c:invertIfNegative val="0"/>
          <c:cat>
            <c:strRef>
              <c:f>'Question 2'!$A$4:$A$12</c:f>
              <c:strCache>
                <c:ptCount val="9"/>
                <c:pt idx="0">
                  <c:v>Alerting/monitoring competitors</c:v>
                </c:pt>
                <c:pt idx="1">
                  <c:v>Freedom To Operate/ Patent risk analysis/Patent clearance searching</c:v>
                </c:pt>
                <c:pt idx="2">
                  <c:v>Novelty/patentability searching</c:v>
                </c:pt>
                <c:pt idx="3">
                  <c:v>Opposition/ Validity searching</c:v>
                </c:pt>
                <c:pt idx="4">
                  <c:v>Landscaping</c:v>
                </c:pt>
                <c:pt idx="5">
                  <c:v>New Ideas/New solutions/Technology scouting</c:v>
                </c:pt>
                <c:pt idx="6">
                  <c:v>Document downloading</c:v>
                </c:pt>
                <c:pt idx="7">
                  <c:v>None of above</c:v>
                </c:pt>
                <c:pt idx="8">
                  <c:v>Other (please specify)</c:v>
                </c:pt>
              </c:strCache>
            </c:strRef>
          </c:cat>
          <c:val>
            <c:numRef>
              <c:f>'Question 2'!$C$4:$C$12</c:f>
              <c:numCache>
                <c:formatCode>0.0%</c:formatCode>
                <c:ptCount val="9"/>
                <c:pt idx="0">
                  <c:v>0.77300000000000002</c:v>
                </c:pt>
                <c:pt idx="1">
                  <c:v>0.82799999999999996</c:v>
                </c:pt>
                <c:pt idx="2">
                  <c:v>0.88700000000000001</c:v>
                </c:pt>
                <c:pt idx="3">
                  <c:v>0.75599999999999989</c:v>
                </c:pt>
                <c:pt idx="4">
                  <c:v>0.63400000000000001</c:v>
                </c:pt>
                <c:pt idx="5">
                  <c:v>0.54600000000000004</c:v>
                </c:pt>
                <c:pt idx="6">
                  <c:v>0.55000000000000004</c:v>
                </c:pt>
                <c:pt idx="7">
                  <c:v>1.7000000000000001E-2</c:v>
                </c:pt>
                <c:pt idx="8">
                  <c:v>2.8999999999999998E-2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F7-4D6D-A1A4-2A91E12656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2992232"/>
        <c:axId val="1"/>
      </c:barChart>
      <c:catAx>
        <c:axId val="252992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333333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endParaRPr lang="it-IT"/>
          </a:p>
        </c:txPr>
        <c:crossAx val="1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333333"/>
              </a:solidFill>
              <a:prstDash val="solid"/>
            </a:ln>
          </c:spPr>
        </c:majorGridlines>
        <c:numFmt formatCode="0.0%" sourceLinked="1"/>
        <c:majorTickMark val="out"/>
        <c:minorTickMark val="none"/>
        <c:tickLblPos val="nextTo"/>
        <c:spPr>
          <a:ln w="3175">
            <a:solidFill>
              <a:srgbClr val="33333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endParaRPr lang="it-IT"/>
          </a:p>
        </c:txPr>
        <c:crossAx val="252992232"/>
        <c:crossesAt val="1"/>
        <c:crossBetween val="between"/>
      </c:valAx>
      <c:spPr>
        <a:solidFill>
          <a:srgbClr val="EEEEEE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EEEEEE"/>
    </a:solidFill>
    <a:ln w="3175">
      <a:solidFill>
        <a:srgbClr val="333333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333333"/>
          </a:solidFill>
          <a:latin typeface="Microsoft Sans Serif"/>
          <a:ea typeface="Microsoft Sans Serif"/>
          <a:cs typeface="Microsoft Sans Serif"/>
        </a:defRPr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r>
              <a:rPr lang="it-IT"/>
              <a:t>If the CEPIUG or the national member groups will organise a working group or a training on tools used in patent information, would you be willing to take a lead /give a course?</a:t>
            </a:r>
          </a:p>
        </c:rich>
      </c:tx>
      <c:layout>
        <c:manualLayout>
          <c:xMode val="edge"/>
          <c:yMode val="edge"/>
          <c:x val="0.12673629337999415"/>
          <c:y val="3.529411764705882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7430602061974524"/>
          <c:y val="0.29411806944805469"/>
          <c:w val="0.36632006551117879"/>
          <c:h val="0.62058912653539544"/>
        </c:manualLayout>
      </c:layout>
      <c:pie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333333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DF88-42C5-8B2D-ECAEBB4B1CD4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F88-42C5-8B2D-ECAEBB4B1CD4}"/>
              </c:ext>
            </c:extLst>
          </c:dPt>
          <c:cat>
            <c:strRef>
              <c:f>'Question 9'!$A$4:$A$5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'Question 9'!$C$4:$C$5</c:f>
              <c:numCache>
                <c:formatCode>0.0%</c:formatCode>
                <c:ptCount val="2"/>
                <c:pt idx="0">
                  <c:v>0.26200000000000001</c:v>
                </c:pt>
                <c:pt idx="1">
                  <c:v>0.73799999999999999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88-42C5-8B2D-ECAEBB4B1C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EEEEEE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90972368037328666"/>
          <c:y val="0.54117739694302913"/>
          <c:w val="7.6389071157771937E-2"/>
          <c:h val="0.1264708970202254"/>
        </c:manualLayout>
      </c:layout>
      <c:overlay val="0"/>
      <c:spPr>
        <a:solidFill>
          <a:srgbClr val="FFFFFF"/>
        </a:solidFill>
        <a:ln w="3175">
          <a:solidFill>
            <a:srgbClr val="333333"/>
          </a:solidFill>
          <a:prstDash val="solid"/>
        </a:ln>
      </c:spPr>
      <c:txPr>
        <a:bodyPr/>
        <a:lstStyle/>
        <a:p>
          <a:pPr>
            <a:defRPr sz="845" b="0" i="0" u="none" strike="noStrike" baseline="0">
              <a:solidFill>
                <a:srgbClr val="333333"/>
              </a:solidFill>
              <a:latin typeface="Microsoft Sans Serif"/>
              <a:ea typeface="Microsoft Sans Serif"/>
              <a:cs typeface="Microsoft Sans Serif"/>
            </a:defRPr>
          </a:pPr>
          <a:endParaRPr lang="it-IT"/>
        </a:p>
      </c:txPr>
    </c:legend>
    <c:plotVisOnly val="1"/>
    <c:dispBlanksAs val="zero"/>
    <c:showDLblsOverMax val="0"/>
  </c:chart>
  <c:spPr>
    <a:solidFill>
      <a:srgbClr val="EEEEEE"/>
    </a:solidFill>
    <a:ln w="3175">
      <a:solidFill>
        <a:srgbClr val="333333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333333"/>
          </a:solidFill>
          <a:latin typeface="Microsoft Sans Serif"/>
          <a:ea typeface="Microsoft Sans Serif"/>
          <a:cs typeface="Microsoft Sans Serif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r>
              <a:rPr lang="it-IT"/>
              <a:t>If the CEPIUG or the national member groups will organise a working group or a training on tools used in patent information, would you be interested in attending?</a:t>
            </a:r>
          </a:p>
        </c:rich>
      </c:tx>
      <c:layout>
        <c:manualLayout>
          <c:xMode val="edge"/>
          <c:yMode val="edge"/>
          <c:x val="0.12673629337999415"/>
          <c:y val="3.529411764705882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7430602061974524"/>
          <c:y val="0.29411806944805469"/>
          <c:w val="0.36632006551117879"/>
          <c:h val="0.62058912653539544"/>
        </c:manualLayout>
      </c:layout>
      <c:pie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333333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30B-4E7A-A136-2B9A5E0621F6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430B-4E7A-A136-2B9A5E0621F6}"/>
              </c:ext>
            </c:extLst>
          </c:dPt>
          <c:cat>
            <c:strRef>
              <c:f>'Question 8'!$A$4:$A$5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'Question 8'!$C$4:$C$5</c:f>
              <c:numCache>
                <c:formatCode>0.0%</c:formatCode>
                <c:ptCount val="2"/>
                <c:pt idx="0">
                  <c:v>0.83</c:v>
                </c:pt>
                <c:pt idx="1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0B-4E7A-A136-2B9A5E0621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EEEEEE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90972368037328666"/>
          <c:y val="0.54117739694302913"/>
          <c:w val="7.6389071157771937E-2"/>
          <c:h val="0.1264708970202254"/>
        </c:manualLayout>
      </c:layout>
      <c:overlay val="0"/>
      <c:spPr>
        <a:solidFill>
          <a:srgbClr val="FFFFFF"/>
        </a:solidFill>
        <a:ln w="3175">
          <a:solidFill>
            <a:srgbClr val="333333"/>
          </a:solidFill>
          <a:prstDash val="solid"/>
        </a:ln>
      </c:spPr>
      <c:txPr>
        <a:bodyPr/>
        <a:lstStyle/>
        <a:p>
          <a:pPr>
            <a:defRPr sz="845" b="0" i="0" u="none" strike="noStrike" baseline="0">
              <a:solidFill>
                <a:srgbClr val="333333"/>
              </a:solidFill>
              <a:latin typeface="Microsoft Sans Serif"/>
              <a:ea typeface="Microsoft Sans Serif"/>
              <a:cs typeface="Microsoft Sans Serif"/>
            </a:defRPr>
          </a:pPr>
          <a:endParaRPr lang="it-IT"/>
        </a:p>
      </c:txPr>
    </c:legend>
    <c:plotVisOnly val="1"/>
    <c:dispBlanksAs val="zero"/>
    <c:showDLblsOverMax val="0"/>
  </c:chart>
  <c:spPr>
    <a:solidFill>
      <a:srgbClr val="EEEEEE"/>
    </a:solidFill>
    <a:ln w="3175">
      <a:solidFill>
        <a:srgbClr val="333333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333333"/>
          </a:solidFill>
          <a:latin typeface="Microsoft Sans Serif"/>
          <a:ea typeface="Microsoft Sans Serif"/>
          <a:cs typeface="Microsoft Sans Serif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r>
              <a:rPr lang="it-IT"/>
              <a:t>Please state the preferred languages for any course you attend (mark all appropriate):</a:t>
            </a:r>
          </a:p>
        </c:rich>
      </c:tx>
      <c:layout>
        <c:manualLayout>
          <c:xMode val="edge"/>
          <c:yMode val="edge"/>
          <c:x val="0.11979184893554971"/>
          <c:y val="3.529411764705882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8.3333474618656783E-2"/>
          <c:y val="0.23235327486396321"/>
          <c:w val="0.65625111262192215"/>
          <c:h val="0.44117710417208206"/>
        </c:manualLayout>
      </c:layout>
      <c:barChart>
        <c:barDir val="col"/>
        <c:grouping val="stacked"/>
        <c:varyColors val="0"/>
        <c:ser>
          <c:idx val="0"/>
          <c:order val="0"/>
          <c:tx>
            <c:v>Giving a course</c:v>
          </c:tx>
          <c:spPr>
            <a:solidFill>
              <a:srgbClr val="9999FF"/>
            </a:solidFill>
            <a:ln w="12700">
              <a:solidFill>
                <a:srgbClr val="333333"/>
              </a:solidFill>
              <a:prstDash val="solid"/>
            </a:ln>
          </c:spPr>
          <c:invertIfNegative val="0"/>
          <c:cat>
            <c:strRef>
              <c:f>'Question 10'!$A$4:$A$15</c:f>
              <c:strCache>
                <c:ptCount val="12"/>
                <c:pt idx="0">
                  <c:v>Danish</c:v>
                </c:pt>
                <c:pt idx="1">
                  <c:v>Dutch/Flemish</c:v>
                </c:pt>
                <c:pt idx="2">
                  <c:v>English</c:v>
                </c:pt>
                <c:pt idx="3">
                  <c:v>Finnish</c:v>
                </c:pt>
                <c:pt idx="4">
                  <c:v>French</c:v>
                </c:pt>
                <c:pt idx="5">
                  <c:v>German</c:v>
                </c:pt>
                <c:pt idx="6">
                  <c:v>Italian</c:v>
                </c:pt>
                <c:pt idx="7">
                  <c:v>Norwegian</c:v>
                </c:pt>
                <c:pt idx="8">
                  <c:v>Portuguese</c:v>
                </c:pt>
                <c:pt idx="9">
                  <c:v>Spanish</c:v>
                </c:pt>
                <c:pt idx="10">
                  <c:v>Swedish</c:v>
                </c:pt>
                <c:pt idx="11">
                  <c:v>Other (please specify the language in the text box below)</c:v>
                </c:pt>
              </c:strCache>
            </c:strRef>
          </c:cat>
          <c:val>
            <c:numRef>
              <c:f>'Question 10'!$D$4:$D$15</c:f>
              <c:numCache>
                <c:formatCode>General</c:formatCode>
                <c:ptCount val="12"/>
                <c:pt idx="0">
                  <c:v>4</c:v>
                </c:pt>
                <c:pt idx="1">
                  <c:v>12</c:v>
                </c:pt>
                <c:pt idx="2">
                  <c:v>82</c:v>
                </c:pt>
                <c:pt idx="3">
                  <c:v>0</c:v>
                </c:pt>
                <c:pt idx="4">
                  <c:v>29</c:v>
                </c:pt>
                <c:pt idx="5">
                  <c:v>4</c:v>
                </c:pt>
                <c:pt idx="6">
                  <c:v>12</c:v>
                </c:pt>
                <c:pt idx="7">
                  <c:v>2</c:v>
                </c:pt>
                <c:pt idx="8">
                  <c:v>0</c:v>
                </c:pt>
                <c:pt idx="9">
                  <c:v>4</c:v>
                </c:pt>
                <c:pt idx="10">
                  <c:v>7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72-4BCD-84A9-31240170DF4E}"/>
            </c:ext>
          </c:extLst>
        </c:ser>
        <c:ser>
          <c:idx val="1"/>
          <c:order val="1"/>
          <c:tx>
            <c:v>Attending a course</c:v>
          </c:tx>
          <c:spPr>
            <a:solidFill>
              <a:srgbClr val="993366"/>
            </a:solidFill>
            <a:ln w="12700">
              <a:solidFill>
                <a:srgbClr val="333333"/>
              </a:solidFill>
              <a:prstDash val="solid"/>
            </a:ln>
          </c:spPr>
          <c:invertIfNegative val="0"/>
          <c:cat>
            <c:strRef>
              <c:f>'Question 10'!$A$4:$A$15</c:f>
              <c:strCache>
                <c:ptCount val="12"/>
                <c:pt idx="0">
                  <c:v>Danish</c:v>
                </c:pt>
                <c:pt idx="1">
                  <c:v>Dutch/Flemish</c:v>
                </c:pt>
                <c:pt idx="2">
                  <c:v>English</c:v>
                </c:pt>
                <c:pt idx="3">
                  <c:v>Finnish</c:v>
                </c:pt>
                <c:pt idx="4">
                  <c:v>French</c:v>
                </c:pt>
                <c:pt idx="5">
                  <c:v>German</c:v>
                </c:pt>
                <c:pt idx="6">
                  <c:v>Italian</c:v>
                </c:pt>
                <c:pt idx="7">
                  <c:v>Norwegian</c:v>
                </c:pt>
                <c:pt idx="8">
                  <c:v>Portuguese</c:v>
                </c:pt>
                <c:pt idx="9">
                  <c:v>Spanish</c:v>
                </c:pt>
                <c:pt idx="10">
                  <c:v>Swedish</c:v>
                </c:pt>
                <c:pt idx="11">
                  <c:v>Other (please specify the language in the text box below)</c:v>
                </c:pt>
              </c:strCache>
            </c:strRef>
          </c:cat>
          <c:val>
            <c:numRef>
              <c:f>'Question 10'!$C$4:$C$15</c:f>
              <c:numCache>
                <c:formatCode>General</c:formatCode>
                <c:ptCount val="12"/>
                <c:pt idx="0">
                  <c:v>16</c:v>
                </c:pt>
                <c:pt idx="1">
                  <c:v>38</c:v>
                </c:pt>
                <c:pt idx="2">
                  <c:v>214</c:v>
                </c:pt>
                <c:pt idx="3">
                  <c:v>1</c:v>
                </c:pt>
                <c:pt idx="4">
                  <c:v>65</c:v>
                </c:pt>
                <c:pt idx="5">
                  <c:v>23</c:v>
                </c:pt>
                <c:pt idx="6">
                  <c:v>26</c:v>
                </c:pt>
                <c:pt idx="7">
                  <c:v>6</c:v>
                </c:pt>
                <c:pt idx="8">
                  <c:v>1</c:v>
                </c:pt>
                <c:pt idx="9">
                  <c:v>8</c:v>
                </c:pt>
                <c:pt idx="10">
                  <c:v>31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72-4BCD-84A9-31240170DF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0200272"/>
        <c:axId val="1"/>
      </c:barChart>
      <c:catAx>
        <c:axId val="22020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333333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endParaRPr lang="it-IT"/>
          </a:p>
        </c:txPr>
        <c:crossAx val="1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333333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33333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Microsoft Sans Serif"/>
                <a:ea typeface="Microsoft Sans Serif"/>
                <a:cs typeface="Microsoft Sans Serif"/>
              </a:defRPr>
            </a:pPr>
            <a:endParaRPr lang="it-IT"/>
          </a:p>
        </c:txPr>
        <c:crossAx val="220200272"/>
        <c:crossesAt val="1"/>
        <c:crossBetween val="between"/>
      </c:valAx>
      <c:spPr>
        <a:solidFill>
          <a:srgbClr val="EEEEEE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5868183143773693"/>
          <c:y val="0.39117708815809787"/>
          <c:w val="0.22743092009332166"/>
          <c:h val="0.12647089702022546"/>
        </c:manualLayout>
      </c:layout>
      <c:overlay val="0"/>
      <c:spPr>
        <a:solidFill>
          <a:srgbClr val="FFFFFF"/>
        </a:solidFill>
        <a:ln w="3175">
          <a:solidFill>
            <a:srgbClr val="333333"/>
          </a:solidFill>
          <a:prstDash val="solid"/>
        </a:ln>
      </c:spPr>
      <c:txPr>
        <a:bodyPr/>
        <a:lstStyle/>
        <a:p>
          <a:pPr>
            <a:defRPr sz="845" b="0" i="0" u="none" strike="noStrike" baseline="0">
              <a:solidFill>
                <a:srgbClr val="333333"/>
              </a:solidFill>
              <a:latin typeface="Microsoft Sans Serif"/>
              <a:ea typeface="Microsoft Sans Serif"/>
              <a:cs typeface="Microsoft Sans Serif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rgbClr val="EEEEEE"/>
    </a:solidFill>
    <a:ln w="3175">
      <a:solidFill>
        <a:srgbClr val="333333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333333"/>
          </a:solidFill>
          <a:latin typeface="Microsoft Sans Serif"/>
          <a:ea typeface="Microsoft Sans Serif"/>
          <a:cs typeface="Microsoft Sans Serif"/>
        </a:defRPr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552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7048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6643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24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252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27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57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43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694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860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60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7AAB2-A968-4B6F-A225-C8076A5CCB29}" type="datetimeFigureOut">
              <a:rPr lang="it-IT" smtClean="0"/>
              <a:pPr/>
              <a:t>01/12/2016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7BA0C-1AD4-4675-8E07-DAE18D92CD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353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Confederacy of European Patent Information User Groups preliminary survey results of tool survey</a:t>
            </a:r>
            <a:endParaRPr lang="it-IT" dirty="0"/>
          </a:p>
        </p:txBody>
      </p:sp>
      <p:pic>
        <p:nvPicPr>
          <p:cNvPr id="4" name="Picture 2" descr="http://treparel.com/wp-content/uploads/2012/10/Confederacy-of-European-Patent-Information-User-Groups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007" y="1141361"/>
            <a:ext cx="20193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52525" y="2535238"/>
            <a:ext cx="6858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survey will be extended until end of November to include more answers</a:t>
            </a:r>
          </a:p>
          <a:p>
            <a:r>
              <a:rPr lang="en-US" dirty="0"/>
              <a:t>Note: This presentation is thus only revealing general background information calling for more ;-)</a:t>
            </a:r>
          </a:p>
          <a:p>
            <a:r>
              <a:rPr lang="en-US" dirty="0"/>
              <a:t>(At this point 263 out of 858 answered)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1454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7"/>
          <p:cNvSpPr txBox="1"/>
          <p:nvPr/>
        </p:nvSpPr>
        <p:spPr>
          <a:xfrm>
            <a:off x="1796534" y="310115"/>
            <a:ext cx="5616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Distribution over technical fields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909690"/>
              </p:ext>
            </p:extLst>
          </p:nvPr>
        </p:nvGraphicFramePr>
        <p:xfrm>
          <a:off x="1079291" y="1437961"/>
          <a:ext cx="7015397" cy="4483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8351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796534" y="310115"/>
            <a:ext cx="5148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Distribution over tasks</a:t>
            </a:r>
            <a:endParaRPr lang="it-IT" sz="1600" dirty="0"/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846507"/>
              </p:ext>
            </p:extLst>
          </p:nvPr>
        </p:nvGraphicFramePr>
        <p:xfrm>
          <a:off x="914399" y="1244184"/>
          <a:ext cx="7210269" cy="4557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701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833388" y="367609"/>
            <a:ext cx="4893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Training vs Trainers 2016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3256513"/>
              </p:ext>
            </p:extLst>
          </p:nvPr>
        </p:nvGraphicFramePr>
        <p:xfrm>
          <a:off x="4475285" y="2788170"/>
          <a:ext cx="4368912" cy="346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8074606"/>
              </p:ext>
            </p:extLst>
          </p:nvPr>
        </p:nvGraphicFramePr>
        <p:xfrm>
          <a:off x="614596" y="952384"/>
          <a:ext cx="4257207" cy="327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7714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133477" y="367609"/>
            <a:ext cx="5717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Language skills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229527"/>
              </p:ext>
            </p:extLst>
          </p:nvPr>
        </p:nvGraphicFramePr>
        <p:xfrm>
          <a:off x="974360" y="1304145"/>
          <a:ext cx="7195279" cy="485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714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52525" y="2535238"/>
            <a:ext cx="6858000" cy="1655762"/>
          </a:xfrm>
        </p:spPr>
        <p:txBody>
          <a:bodyPr/>
          <a:lstStyle/>
          <a:p>
            <a:r>
              <a:rPr lang="en-US" dirty="0"/>
              <a:t>The survey will be extended until end of November</a:t>
            </a:r>
          </a:p>
          <a:p>
            <a:r>
              <a:rPr lang="en-US" dirty="0"/>
              <a:t>Please remind your members!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1454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7277</TotalTime>
  <Words>145</Words>
  <Application>Microsoft Office PowerPoint</Application>
  <PresentationFormat>Presentazione su schermo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Microsoft Sans Serif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GM</dc:creator>
  <cp:lastModifiedBy>GM</cp:lastModifiedBy>
  <cp:revision>37</cp:revision>
  <dcterms:created xsi:type="dcterms:W3CDTF">2015-11-07T15:38:25Z</dcterms:created>
  <dcterms:modified xsi:type="dcterms:W3CDTF">2016-12-01T14:39:16Z</dcterms:modified>
</cp:coreProperties>
</file>