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7" r:id="rId5"/>
    <p:sldId id="262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9" autoAdjust="0"/>
    <p:restoredTop sz="94660"/>
  </p:normalViewPr>
  <p:slideViewPr>
    <p:cSldViewPr snapToGrid="0">
      <p:cViewPr varScale="1">
        <p:scale>
          <a:sx n="78" d="100"/>
          <a:sy n="78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\\app01\RedirectedFolders\LinusWretblad\Desktop\CEPIUG\CEPIUG%20members%202016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\\app01\RedirectedFolders\LinusWretblad\Desktop\CEPIUG\CEPIUG%20members%202016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\\app01\RedirectedFolders\LinusWretblad\Desktop\CEPIUG\CEPIUG%20members%20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v-SE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Foglio1!$B$11:$J$11</c:f>
              <c:strCache>
                <c:ptCount val="9"/>
                <c:pt idx="0">
                  <c:v>AIDB</c:v>
                </c:pt>
                <c:pt idx="1">
                  <c:v>BEPIUG</c:v>
                </c:pt>
                <c:pt idx="2">
                  <c:v>BPIP</c:v>
                </c:pt>
                <c:pt idx="3">
                  <c:v>CFIB</c:v>
                </c:pt>
                <c:pt idx="4">
                  <c:v>PATMG</c:v>
                </c:pt>
                <c:pt idx="5">
                  <c:v>PIF</c:v>
                </c:pt>
                <c:pt idx="6">
                  <c:v>SIPIG</c:v>
                </c:pt>
                <c:pt idx="7">
                  <c:v>WON</c:v>
                </c:pt>
                <c:pt idx="8">
                  <c:v>PING</c:v>
                </c:pt>
              </c:strCache>
            </c:strRef>
          </c:cat>
          <c:val>
            <c:numRef>
              <c:f>Foglio1!$B$12:$J$12</c:f>
              <c:numCache>
                <c:formatCode>General</c:formatCode>
                <c:ptCount val="9"/>
                <c:pt idx="0">
                  <c:v>65</c:v>
                </c:pt>
                <c:pt idx="1">
                  <c:v>106</c:v>
                </c:pt>
                <c:pt idx="2">
                  <c:v>67</c:v>
                </c:pt>
                <c:pt idx="3">
                  <c:v>141</c:v>
                </c:pt>
                <c:pt idx="4">
                  <c:v>86</c:v>
                </c:pt>
                <c:pt idx="5">
                  <c:v>86</c:v>
                </c:pt>
                <c:pt idx="6">
                  <c:v>52</c:v>
                </c:pt>
                <c:pt idx="7">
                  <c:v>198</c:v>
                </c:pt>
                <c:pt idx="8">
                  <c:v>57</c:v>
                </c:pt>
              </c:numCache>
            </c:numRef>
          </c:val>
        </c:ser>
        <c:dLbls/>
        <c:gapWidth val="219"/>
        <c:overlap val="-27"/>
        <c:axId val="87784832"/>
        <c:axId val="87815680"/>
      </c:barChart>
      <c:catAx>
        <c:axId val="8778483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87815680"/>
        <c:crosses val="autoZero"/>
        <c:auto val="1"/>
        <c:lblAlgn val="ctr"/>
        <c:lblOffset val="100"/>
      </c:catAx>
      <c:valAx>
        <c:axId val="8781568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87784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v-SE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Foglio1!$B$11</c:f>
              <c:strCache>
                <c:ptCount val="1"/>
                <c:pt idx="0">
                  <c:v>AIDB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Foglio1!$A$12:$A$18</c:f>
              <c:strCache>
                <c:ptCount val="7"/>
                <c:pt idx="0">
                  <c:v>1. Total members number </c:v>
                </c:pt>
                <c:pt idx="1">
                  <c:v>2. Corporate</c:v>
                </c:pt>
                <c:pt idx="2">
                  <c:v>3. Public Sector </c:v>
                </c:pt>
                <c:pt idx="3">
                  <c:v>4. Outsourcing Agents </c:v>
                </c:pt>
                <c:pt idx="4">
                  <c:v>5. Legal/Patent Attorney Firms</c:v>
                </c:pt>
                <c:pt idx="5">
                  <c:v>6. Vendors</c:v>
                </c:pt>
                <c:pt idx="6">
                  <c:v>7. Other</c:v>
                </c:pt>
              </c:strCache>
            </c:strRef>
          </c:cat>
          <c:val>
            <c:numRef>
              <c:f>Foglio1!$B$12:$B$18</c:f>
              <c:numCache>
                <c:formatCode>General</c:formatCode>
                <c:ptCount val="7"/>
                <c:pt idx="0">
                  <c:v>65</c:v>
                </c:pt>
                <c:pt idx="1">
                  <c:v>27</c:v>
                </c:pt>
                <c:pt idx="2">
                  <c:v>5</c:v>
                </c:pt>
                <c:pt idx="3">
                  <c:v>4</c:v>
                </c:pt>
                <c:pt idx="4">
                  <c:v>23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Foglio1!$C$11</c:f>
              <c:strCache>
                <c:ptCount val="1"/>
                <c:pt idx="0">
                  <c:v>BEPIUG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strRef>
              <c:f>Foglio1!$A$12:$A$18</c:f>
              <c:strCache>
                <c:ptCount val="7"/>
                <c:pt idx="0">
                  <c:v>1. Total members number </c:v>
                </c:pt>
                <c:pt idx="1">
                  <c:v>2. Corporate</c:v>
                </c:pt>
                <c:pt idx="2">
                  <c:v>3. Public Sector </c:v>
                </c:pt>
                <c:pt idx="3">
                  <c:v>4. Outsourcing Agents </c:v>
                </c:pt>
                <c:pt idx="4">
                  <c:v>5. Legal/Patent Attorney Firms</c:v>
                </c:pt>
                <c:pt idx="5">
                  <c:v>6. Vendors</c:v>
                </c:pt>
                <c:pt idx="6">
                  <c:v>7. Other</c:v>
                </c:pt>
              </c:strCache>
            </c:strRef>
          </c:cat>
          <c:val>
            <c:numRef>
              <c:f>Foglio1!$C$12:$C$18</c:f>
              <c:numCache>
                <c:formatCode>General</c:formatCode>
                <c:ptCount val="7"/>
                <c:pt idx="0">
                  <c:v>106</c:v>
                </c:pt>
                <c:pt idx="1">
                  <c:v>63</c:v>
                </c:pt>
                <c:pt idx="2">
                  <c:v>19</c:v>
                </c:pt>
                <c:pt idx="3">
                  <c:v>7</c:v>
                </c:pt>
                <c:pt idx="4">
                  <c:v>16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Foglio1!$D$11</c:f>
              <c:strCache>
                <c:ptCount val="1"/>
                <c:pt idx="0">
                  <c:v>BPIP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strRef>
              <c:f>Foglio1!$A$12:$A$18</c:f>
              <c:strCache>
                <c:ptCount val="7"/>
                <c:pt idx="0">
                  <c:v>1. Total members number </c:v>
                </c:pt>
                <c:pt idx="1">
                  <c:v>2. Corporate</c:v>
                </c:pt>
                <c:pt idx="2">
                  <c:v>3. Public Sector </c:v>
                </c:pt>
                <c:pt idx="3">
                  <c:v>4. Outsourcing Agents </c:v>
                </c:pt>
                <c:pt idx="4">
                  <c:v>5. Legal/Patent Attorney Firms</c:v>
                </c:pt>
                <c:pt idx="5">
                  <c:v>6. Vendors</c:v>
                </c:pt>
                <c:pt idx="6">
                  <c:v>7. Other</c:v>
                </c:pt>
              </c:strCache>
            </c:strRef>
          </c:cat>
          <c:val>
            <c:numRef>
              <c:f>Foglio1!$D$12:$D$18</c:f>
              <c:numCache>
                <c:formatCode>General</c:formatCode>
                <c:ptCount val="7"/>
                <c:pt idx="0">
                  <c:v>67</c:v>
                </c:pt>
                <c:pt idx="1">
                  <c:v>36</c:v>
                </c:pt>
                <c:pt idx="2">
                  <c:v>5</c:v>
                </c:pt>
                <c:pt idx="3">
                  <c:v>10</c:v>
                </c:pt>
                <c:pt idx="4">
                  <c:v>5</c:v>
                </c:pt>
                <c:pt idx="5">
                  <c:v>0</c:v>
                </c:pt>
                <c:pt idx="6">
                  <c:v>11</c:v>
                </c:pt>
              </c:numCache>
            </c:numRef>
          </c:val>
        </c:ser>
        <c:ser>
          <c:idx val="3"/>
          <c:order val="3"/>
          <c:tx>
            <c:strRef>
              <c:f>Foglio1!$E$11</c:f>
              <c:strCache>
                <c:ptCount val="1"/>
                <c:pt idx="0">
                  <c:v>CFIB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strRef>
              <c:f>Foglio1!$A$12:$A$18</c:f>
              <c:strCache>
                <c:ptCount val="7"/>
                <c:pt idx="0">
                  <c:v>1. Total members number </c:v>
                </c:pt>
                <c:pt idx="1">
                  <c:v>2. Corporate</c:v>
                </c:pt>
                <c:pt idx="2">
                  <c:v>3. Public Sector </c:v>
                </c:pt>
                <c:pt idx="3">
                  <c:v>4. Outsourcing Agents </c:v>
                </c:pt>
                <c:pt idx="4">
                  <c:v>5. Legal/Patent Attorney Firms</c:v>
                </c:pt>
                <c:pt idx="5">
                  <c:v>6. Vendors</c:v>
                </c:pt>
                <c:pt idx="6">
                  <c:v>7. Other</c:v>
                </c:pt>
              </c:strCache>
            </c:strRef>
          </c:cat>
          <c:val>
            <c:numRef>
              <c:f>Foglio1!$E$12:$E$18</c:f>
              <c:numCache>
                <c:formatCode>General</c:formatCode>
                <c:ptCount val="7"/>
                <c:pt idx="0">
                  <c:v>141</c:v>
                </c:pt>
                <c:pt idx="1">
                  <c:v>97</c:v>
                </c:pt>
                <c:pt idx="2">
                  <c:v>20</c:v>
                </c:pt>
                <c:pt idx="3">
                  <c:v>6</c:v>
                </c:pt>
                <c:pt idx="4">
                  <c:v>12</c:v>
                </c:pt>
                <c:pt idx="5">
                  <c:v>0</c:v>
                </c:pt>
                <c:pt idx="6">
                  <c:v>6</c:v>
                </c:pt>
              </c:numCache>
            </c:numRef>
          </c:val>
        </c:ser>
        <c:ser>
          <c:idx val="4"/>
          <c:order val="4"/>
          <c:tx>
            <c:strRef>
              <c:f>Foglio1!$F$11</c:f>
              <c:strCache>
                <c:ptCount val="1"/>
                <c:pt idx="0">
                  <c:v>PATMG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strRef>
              <c:f>Foglio1!$A$12:$A$18</c:f>
              <c:strCache>
                <c:ptCount val="7"/>
                <c:pt idx="0">
                  <c:v>1. Total members number </c:v>
                </c:pt>
                <c:pt idx="1">
                  <c:v>2. Corporate</c:v>
                </c:pt>
                <c:pt idx="2">
                  <c:v>3. Public Sector </c:v>
                </c:pt>
                <c:pt idx="3">
                  <c:v>4. Outsourcing Agents </c:v>
                </c:pt>
                <c:pt idx="4">
                  <c:v>5. Legal/Patent Attorney Firms</c:v>
                </c:pt>
                <c:pt idx="5">
                  <c:v>6. Vendors</c:v>
                </c:pt>
                <c:pt idx="6">
                  <c:v>7. Other</c:v>
                </c:pt>
              </c:strCache>
            </c:strRef>
          </c:cat>
          <c:val>
            <c:numRef>
              <c:f>Foglio1!$F$12:$F$18</c:f>
              <c:numCache>
                <c:formatCode>General</c:formatCode>
                <c:ptCount val="7"/>
                <c:pt idx="0">
                  <c:v>86</c:v>
                </c:pt>
                <c:pt idx="1">
                  <c:v>22</c:v>
                </c:pt>
                <c:pt idx="2">
                  <c:v>17</c:v>
                </c:pt>
                <c:pt idx="3">
                  <c:v>3</c:v>
                </c:pt>
                <c:pt idx="4">
                  <c:v>12</c:v>
                </c:pt>
                <c:pt idx="5">
                  <c:v>5</c:v>
                </c:pt>
                <c:pt idx="6">
                  <c:v>27</c:v>
                </c:pt>
              </c:numCache>
            </c:numRef>
          </c:val>
        </c:ser>
        <c:ser>
          <c:idx val="5"/>
          <c:order val="5"/>
          <c:tx>
            <c:strRef>
              <c:f>Foglio1!$G$11</c:f>
              <c:strCache>
                <c:ptCount val="1"/>
                <c:pt idx="0">
                  <c:v>PIF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cat>
            <c:strRef>
              <c:f>Foglio1!$A$12:$A$18</c:f>
              <c:strCache>
                <c:ptCount val="7"/>
                <c:pt idx="0">
                  <c:v>1. Total members number </c:v>
                </c:pt>
                <c:pt idx="1">
                  <c:v>2. Corporate</c:v>
                </c:pt>
                <c:pt idx="2">
                  <c:v>3. Public Sector </c:v>
                </c:pt>
                <c:pt idx="3">
                  <c:v>4. Outsourcing Agents </c:v>
                </c:pt>
                <c:pt idx="4">
                  <c:v>5. Legal/Patent Attorney Firms</c:v>
                </c:pt>
                <c:pt idx="5">
                  <c:v>6. Vendors</c:v>
                </c:pt>
                <c:pt idx="6">
                  <c:v>7. Other</c:v>
                </c:pt>
              </c:strCache>
            </c:strRef>
          </c:cat>
          <c:val>
            <c:numRef>
              <c:f>Foglio1!$G$12:$G$18</c:f>
              <c:numCache>
                <c:formatCode>General</c:formatCode>
                <c:ptCount val="7"/>
                <c:pt idx="0">
                  <c:v>86</c:v>
                </c:pt>
                <c:pt idx="1">
                  <c:v>39</c:v>
                </c:pt>
                <c:pt idx="2">
                  <c:v>15</c:v>
                </c:pt>
                <c:pt idx="3">
                  <c:v>13</c:v>
                </c:pt>
                <c:pt idx="4">
                  <c:v>18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ser>
          <c:idx val="6"/>
          <c:order val="6"/>
          <c:tx>
            <c:strRef>
              <c:f>Foglio1!$H$11</c:f>
              <c:strCache>
                <c:ptCount val="1"/>
                <c:pt idx="0">
                  <c:v>SIPIG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p3d/>
          </c:spPr>
          <c:cat>
            <c:strRef>
              <c:f>Foglio1!$A$12:$A$18</c:f>
              <c:strCache>
                <c:ptCount val="7"/>
                <c:pt idx="0">
                  <c:v>1. Total members number </c:v>
                </c:pt>
                <c:pt idx="1">
                  <c:v>2. Corporate</c:v>
                </c:pt>
                <c:pt idx="2">
                  <c:v>3. Public Sector </c:v>
                </c:pt>
                <c:pt idx="3">
                  <c:v>4. Outsourcing Agents </c:v>
                </c:pt>
                <c:pt idx="4">
                  <c:v>5. Legal/Patent Attorney Firms</c:v>
                </c:pt>
                <c:pt idx="5">
                  <c:v>6. Vendors</c:v>
                </c:pt>
                <c:pt idx="6">
                  <c:v>7. Other</c:v>
                </c:pt>
              </c:strCache>
            </c:strRef>
          </c:cat>
          <c:val>
            <c:numRef>
              <c:f>Foglio1!$H$12:$H$18</c:f>
              <c:numCache>
                <c:formatCode>General</c:formatCode>
                <c:ptCount val="7"/>
                <c:pt idx="0">
                  <c:v>52</c:v>
                </c:pt>
                <c:pt idx="1">
                  <c:v>20</c:v>
                </c:pt>
                <c:pt idx="2">
                  <c:v>5</c:v>
                </c:pt>
                <c:pt idx="3">
                  <c:v>20</c:v>
                </c:pt>
                <c:pt idx="4">
                  <c:v>7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Foglio1!$I$11</c:f>
              <c:strCache>
                <c:ptCount val="1"/>
                <c:pt idx="0">
                  <c:v>WON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cat>
            <c:strRef>
              <c:f>Foglio1!$A$12:$A$18</c:f>
              <c:strCache>
                <c:ptCount val="7"/>
                <c:pt idx="0">
                  <c:v>1. Total members number </c:v>
                </c:pt>
                <c:pt idx="1">
                  <c:v>2. Corporate</c:v>
                </c:pt>
                <c:pt idx="2">
                  <c:v>3. Public Sector </c:v>
                </c:pt>
                <c:pt idx="3">
                  <c:v>4. Outsourcing Agents </c:v>
                </c:pt>
                <c:pt idx="4">
                  <c:v>5. Legal/Patent Attorney Firms</c:v>
                </c:pt>
                <c:pt idx="5">
                  <c:v>6. Vendors</c:v>
                </c:pt>
                <c:pt idx="6">
                  <c:v>7. Other</c:v>
                </c:pt>
              </c:strCache>
            </c:strRef>
          </c:cat>
          <c:val>
            <c:numRef>
              <c:f>Foglio1!$I$12:$I$18</c:f>
              <c:numCache>
                <c:formatCode>General</c:formatCode>
                <c:ptCount val="7"/>
                <c:pt idx="0">
                  <c:v>198</c:v>
                </c:pt>
                <c:pt idx="1">
                  <c:v>139</c:v>
                </c:pt>
                <c:pt idx="2">
                  <c:v>3</c:v>
                </c:pt>
                <c:pt idx="3">
                  <c:v>11</c:v>
                </c:pt>
                <c:pt idx="4">
                  <c:v>13</c:v>
                </c:pt>
                <c:pt idx="5">
                  <c:v>23</c:v>
                </c:pt>
                <c:pt idx="6">
                  <c:v>9</c:v>
                </c:pt>
              </c:numCache>
            </c:numRef>
          </c:val>
        </c:ser>
        <c:ser>
          <c:idx val="8"/>
          <c:order val="8"/>
          <c:tx>
            <c:strRef>
              <c:f>Foglio1!$J$11</c:f>
              <c:strCache>
                <c:ptCount val="1"/>
                <c:pt idx="0">
                  <c:v>PING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  <a:sp3d/>
          </c:spPr>
          <c:cat>
            <c:strRef>
              <c:f>Foglio1!$A$12:$A$18</c:f>
              <c:strCache>
                <c:ptCount val="7"/>
                <c:pt idx="0">
                  <c:v>1. Total members number </c:v>
                </c:pt>
                <c:pt idx="1">
                  <c:v>2. Corporate</c:v>
                </c:pt>
                <c:pt idx="2">
                  <c:v>3. Public Sector </c:v>
                </c:pt>
                <c:pt idx="3">
                  <c:v>4. Outsourcing Agents </c:v>
                </c:pt>
                <c:pt idx="4">
                  <c:v>5. Legal/Patent Attorney Firms</c:v>
                </c:pt>
                <c:pt idx="5">
                  <c:v>6. Vendors</c:v>
                </c:pt>
                <c:pt idx="6">
                  <c:v>7. Other</c:v>
                </c:pt>
              </c:strCache>
            </c:strRef>
          </c:cat>
          <c:val>
            <c:numRef>
              <c:f>Foglio1!$J$12:$J$18</c:f>
              <c:numCache>
                <c:formatCode>General</c:formatCode>
                <c:ptCount val="7"/>
                <c:pt idx="0">
                  <c:v>57</c:v>
                </c:pt>
                <c:pt idx="1">
                  <c:v>20</c:v>
                </c:pt>
                <c:pt idx="2">
                  <c:v>16</c:v>
                </c:pt>
                <c:pt idx="3">
                  <c:v>11</c:v>
                </c:pt>
                <c:pt idx="4">
                  <c:v>2</c:v>
                </c:pt>
                <c:pt idx="5">
                  <c:v>5</c:v>
                </c:pt>
                <c:pt idx="6">
                  <c:v>3</c:v>
                </c:pt>
              </c:numCache>
            </c:numRef>
          </c:val>
        </c:ser>
        <c:dLbls/>
        <c:shape val="box"/>
        <c:axId val="104941824"/>
        <c:axId val="113248512"/>
        <c:axId val="103232384"/>
      </c:bar3DChart>
      <c:catAx>
        <c:axId val="10494182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113248512"/>
        <c:crosses val="autoZero"/>
        <c:auto val="1"/>
        <c:lblAlgn val="ctr"/>
        <c:lblOffset val="100"/>
      </c:catAx>
      <c:valAx>
        <c:axId val="11324851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104941824"/>
        <c:crosses val="autoZero"/>
        <c:crossBetween val="between"/>
      </c:valAx>
      <c:serAx>
        <c:axId val="103232384"/>
        <c:scaling>
          <c:orientation val="minMax"/>
        </c:scaling>
        <c:axPos val="b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113248512"/>
        <c:crosses val="autoZero"/>
      </c:ser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v-SE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v-SE"/>
                </a:p>
              </c:txPr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v-SE"/>
                </a:p>
              </c:txPr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v-SE"/>
                </a:p>
              </c:txPr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v-SE"/>
                </a:p>
              </c:txPr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v-SE"/>
                </a:p>
              </c:txPr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v-SE"/>
                </a:p>
              </c:txPr>
            </c:dLbl>
            <c:spPr>
              <a:noFill/>
              <a:ln>
                <a:noFill/>
              </a:ln>
              <a:effectLst/>
            </c:spPr>
            <c:dLblPos val="outEnd"/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Foglio1!$A$13:$A$18</c:f>
              <c:strCache>
                <c:ptCount val="6"/>
                <c:pt idx="0">
                  <c:v>2. Corporate</c:v>
                </c:pt>
                <c:pt idx="1">
                  <c:v>3. Public Sector </c:v>
                </c:pt>
                <c:pt idx="2">
                  <c:v>4. Outsourcing Agents </c:v>
                </c:pt>
                <c:pt idx="3">
                  <c:v>5. Legal/Patent Attorney Firms</c:v>
                </c:pt>
                <c:pt idx="4">
                  <c:v>6. Vendors</c:v>
                </c:pt>
                <c:pt idx="5">
                  <c:v>7. Other</c:v>
                </c:pt>
              </c:strCache>
            </c:strRef>
          </c:cat>
          <c:val>
            <c:numRef>
              <c:f>Foglio1!$L$13:$L$18</c:f>
              <c:numCache>
                <c:formatCode>General</c:formatCode>
                <c:ptCount val="6"/>
                <c:pt idx="0">
                  <c:v>463</c:v>
                </c:pt>
                <c:pt idx="1">
                  <c:v>105</c:v>
                </c:pt>
                <c:pt idx="2">
                  <c:v>85</c:v>
                </c:pt>
                <c:pt idx="3">
                  <c:v>108</c:v>
                </c:pt>
                <c:pt idx="4">
                  <c:v>38</c:v>
                </c:pt>
                <c:pt idx="5">
                  <c:v>58</c:v>
                </c:pt>
              </c:numCache>
            </c:numRef>
          </c:val>
        </c:ser>
        <c:dLbls>
          <c:showCatName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8552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07048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06643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0124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7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7252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5927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41571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10437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07694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6860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760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7AAB2-A968-4B6F-A225-C8076A5CCB29}" type="datetimeFigureOut">
              <a:rPr lang="it-IT" smtClean="0"/>
              <a:pPr/>
              <a:t>08/11/2016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7BA0C-1AD4-4675-8E07-DAE18D92CD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7353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Confederacy of European Patent Information User </a:t>
            </a:r>
            <a:r>
              <a:rPr lang="en-US" dirty="0" smtClean="0"/>
              <a:t>Groups Breakdown </a:t>
            </a:r>
            <a:r>
              <a:rPr lang="en-US" dirty="0" smtClean="0"/>
              <a:t>of European Users 2016</a:t>
            </a:r>
            <a:endParaRPr lang="it-IT" dirty="0"/>
          </a:p>
        </p:txBody>
      </p:sp>
      <p:pic>
        <p:nvPicPr>
          <p:cNvPr id="4" name="Picture 2" descr="http://treparel.com/wp-content/uploads/2012/10/Confederacy-of-European-Patent-Information-User-Groups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0431" y="1153553"/>
            <a:ext cx="20193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017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801506" y="1514904"/>
            <a:ext cx="53430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Corporate</a:t>
            </a:r>
            <a:r>
              <a:rPr lang="en-US" sz="2000" dirty="0" smtClean="0"/>
              <a:t> – those working in R&amp;D or legal department of a commercial </a:t>
            </a:r>
            <a:r>
              <a:rPr lang="en-US" sz="2000" dirty="0" err="1" smtClean="0"/>
              <a:t>organisation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Public </a:t>
            </a:r>
            <a:r>
              <a:rPr lang="en-US" sz="2000" b="1" dirty="0"/>
              <a:t>sector </a:t>
            </a:r>
            <a:r>
              <a:rPr lang="en-US" sz="2000" dirty="0"/>
              <a:t>– includes universities, national patent offices, health and public sector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Outsourcing </a:t>
            </a:r>
            <a:r>
              <a:rPr lang="en-US" sz="2000" b="1" dirty="0"/>
              <a:t>agents </a:t>
            </a:r>
            <a:r>
              <a:rPr lang="en-US" sz="2000" dirty="0"/>
              <a:t>– freelancers and those working for third party patent searching agents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Legal/patent </a:t>
            </a:r>
            <a:r>
              <a:rPr lang="en-US" sz="2000" b="1" dirty="0"/>
              <a:t>attorney firms </a:t>
            </a:r>
            <a:r>
              <a:rPr lang="en-US" sz="2000" dirty="0"/>
              <a:t>– those working in private legal </a:t>
            </a:r>
            <a:r>
              <a:rPr lang="en-US" sz="2000" dirty="0" err="1"/>
              <a:t>practise</a:t>
            </a:r>
            <a:r>
              <a:rPr lang="en-US" sz="2000" dirty="0"/>
              <a:t> and includes searchers/attorneys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Vendors</a:t>
            </a:r>
            <a:r>
              <a:rPr lang="en-US" sz="2000" dirty="0" smtClean="0"/>
              <a:t> </a:t>
            </a:r>
            <a:r>
              <a:rPr lang="en-US" sz="2000" dirty="0"/>
              <a:t>– those selling products used by patent searchers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Other</a:t>
            </a:r>
            <a:r>
              <a:rPr lang="en-US" sz="2000" dirty="0" smtClean="0"/>
              <a:t> </a:t>
            </a:r>
            <a:r>
              <a:rPr lang="en-US" sz="2000" dirty="0"/>
              <a:t>– includes, </a:t>
            </a:r>
            <a:r>
              <a:rPr lang="en-US" sz="2000" dirty="0" err="1"/>
              <a:t>eg</a:t>
            </a:r>
            <a:r>
              <a:rPr lang="en-US" sz="2000" dirty="0"/>
              <a:t>. students and retired searchers</a:t>
            </a:r>
          </a:p>
        </p:txBody>
      </p:sp>
      <p:sp>
        <p:nvSpPr>
          <p:cNvPr id="3" name="CasellaDiTesto 7"/>
          <p:cNvSpPr txBox="1"/>
          <p:nvPr/>
        </p:nvSpPr>
        <p:spPr>
          <a:xfrm>
            <a:off x="1796534" y="310115"/>
            <a:ext cx="5148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/>
              <a:t>Distribution</a:t>
            </a:r>
          </a:p>
        </p:txBody>
      </p:sp>
    </p:spTree>
    <p:extLst>
      <p:ext uri="{BB962C8B-B14F-4D97-AF65-F5344CB8AC3E}">
        <p14:creationId xmlns:p14="http://schemas.microsoft.com/office/powerpoint/2010/main" xmlns="" val="137835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1796534" y="310116"/>
            <a:ext cx="5148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/>
              <a:t>Total members: 858 </a:t>
            </a:r>
          </a:p>
          <a:p>
            <a:pPr algn="ctr"/>
            <a:r>
              <a:rPr lang="it-IT" sz="1600" dirty="0" smtClean="0"/>
              <a:t>(</a:t>
            </a:r>
            <a:r>
              <a:rPr lang="it-IT" sz="1600" dirty="0" err="1" smtClean="0"/>
              <a:t>including</a:t>
            </a:r>
            <a:r>
              <a:rPr lang="it-IT" sz="1600" dirty="0" smtClean="0"/>
              <a:t> double </a:t>
            </a:r>
            <a:r>
              <a:rPr lang="it-IT" sz="1600" dirty="0" err="1" smtClean="0"/>
              <a:t>affiliation</a:t>
            </a:r>
            <a:r>
              <a:rPr lang="it-IT" sz="1600" dirty="0" smtClean="0"/>
              <a:t>)</a:t>
            </a:r>
            <a:endParaRPr lang="it-IT" sz="1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085421" y="5801627"/>
            <a:ext cx="299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*data provided in October 2016</a:t>
            </a:r>
            <a:endParaRPr lang="it-IT" dirty="0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51646970"/>
              </p:ext>
            </p:extLst>
          </p:nvPr>
        </p:nvGraphicFramePr>
        <p:xfrm>
          <a:off x="1696772" y="1302038"/>
          <a:ext cx="5513362" cy="4410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2701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833388" y="367609"/>
            <a:ext cx="4893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/>
              <a:t>Breakdown 2016</a:t>
            </a:r>
            <a:endParaRPr lang="it-IT" sz="3200" dirty="0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31382969"/>
              </p:ext>
            </p:extLst>
          </p:nvPr>
        </p:nvGraphicFramePr>
        <p:xfrm>
          <a:off x="1314450" y="896032"/>
          <a:ext cx="6515100" cy="5441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87714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608965" y="367609"/>
            <a:ext cx="5717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/>
              <a:t>Distribution 2016</a:t>
            </a:r>
            <a:endParaRPr lang="it-IT" sz="3200" dirty="0"/>
          </a:p>
        </p:txBody>
      </p:sp>
      <p:sp>
        <p:nvSpPr>
          <p:cNvPr id="8" name="CasellaDiTesto 1"/>
          <p:cNvSpPr txBox="1"/>
          <p:nvPr/>
        </p:nvSpPr>
        <p:spPr>
          <a:xfrm>
            <a:off x="2987040" y="5903701"/>
            <a:ext cx="31649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b="1" dirty="0" smtClean="0"/>
              <a:t>10% of the member groups are </a:t>
            </a:r>
            <a:r>
              <a:rPr lang="it-IT" sz="1500" b="1" dirty="0" smtClean="0"/>
              <a:t>independent searchers</a:t>
            </a:r>
            <a:endParaRPr lang="it-IT" sz="1500" b="1" dirty="0" smtClean="0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21199584"/>
              </p:ext>
            </p:extLst>
          </p:nvPr>
        </p:nvGraphicFramePr>
        <p:xfrm>
          <a:off x="1600052" y="1075190"/>
          <a:ext cx="6291887" cy="5033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87714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5751</TotalTime>
  <Words>145</Words>
  <Application>Microsoft Office PowerPoint</Application>
  <PresentationFormat>Bildspel på skärmen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6" baseType="lpstr">
      <vt:lpstr>Tema di Office</vt:lpstr>
      <vt:lpstr>Bild 1</vt:lpstr>
      <vt:lpstr>Bild 2</vt:lpstr>
      <vt:lpstr>Bild 3</vt:lpstr>
      <vt:lpstr>Bild 4</vt:lpstr>
      <vt:lpstr>Bild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GM</dc:creator>
  <cp:lastModifiedBy>Linus</cp:lastModifiedBy>
  <cp:revision>25</cp:revision>
  <dcterms:created xsi:type="dcterms:W3CDTF">2015-11-07T15:38:25Z</dcterms:created>
  <dcterms:modified xsi:type="dcterms:W3CDTF">2016-11-08T12:16:47Z</dcterms:modified>
</cp:coreProperties>
</file>